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9144000" cy="5143500" type="screen16x9"/>
  <p:notesSz cx="6858000" cy="9144000"/>
  <p:embeddedFontLst>
    <p:embeddedFont>
      <p:font typeface="Bebas Neue" panose="020B0604020202020204" charset="0"/>
      <p:regular r:id="rId38"/>
    </p:embeddedFont>
    <p:embeddedFont>
      <p:font typeface="Comfortaa" pitchFamily="2" charset="0"/>
      <p:regular r:id="rId39"/>
      <p:bold r:id="rId40"/>
    </p:embeddedFont>
    <p:embeddedFont>
      <p:font typeface="Gantari" panose="020B0604020202020204" charset="0"/>
      <p:regular r:id="rId41"/>
      <p:bold r:id="rId42"/>
      <p:italic r:id="rId43"/>
      <p:boldItalic r:id="rId44"/>
    </p:embeddedFont>
    <p:embeddedFont>
      <p:font typeface="Golos Text" panose="020B0604020202020204" charset="0"/>
      <p:regular r:id="rId45"/>
      <p:bold r:id="rId46"/>
    </p:embeddedFont>
    <p:embeddedFont>
      <p:font typeface="Golos Text Medium" panose="020B0604020202020204" charset="0"/>
      <p:regular r:id="rId47"/>
      <p:bold r:id="rId48"/>
    </p:embeddedFont>
    <p:embeddedFont>
      <p:font typeface="Segoe UI" panose="020B0502040204020203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0D2A3D-B92E-4536-AB11-A3DC4FBDD28A}">
  <a:tblStyle styleId="{3C0D2A3D-B92E-4536-AB11-A3DC4FBDD2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8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e337d8544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e337d8544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e337d8544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4e337d8544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e337d8544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e337d8544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e337d8544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e337d8544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e337d8544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e337d8544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e337d8544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e337d8544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e337d8544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e337d8544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e337d8544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e337d8544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e337d8544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4e337d8544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e337d8544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4e337d8544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e337d854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4e337d854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4e337d8544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4e337d8544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e337d8544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4e337d8544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4e337d8544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4e337d8544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4e337d8544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4e337d8544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4e337d8544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4e337d8544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4e337d8544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4e337d8544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4e337d8544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4e337d8544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4e337d8544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4e337d8544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4e337d8544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4e337d8544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4e337d8544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4e337d8544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e337d854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e337d854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e337d8544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e337d8544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e337d8544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4e337d8544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4e337d8544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4e337d8544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4e337d854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4e337d854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4e337d8544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4e337d8544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45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4e337d854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4e337d854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4e337d854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4e337d854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e337d8544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4e337d8544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e337d854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4e337d854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e337d8544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4e337d8544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4e337d854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4e337d854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>
            <a:spLocks noGrp="1"/>
          </p:cNvSpPr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715100" y="1548250"/>
            <a:ext cx="38568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715100" y="3449850"/>
            <a:ext cx="38568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</a:t>
            </a:r>
            <a:r>
              <a:rPr lang="ru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This presentation template was created by </a:t>
            </a:r>
            <a:r>
              <a:rPr lang="ru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ru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lang="ru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ru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 </a:t>
            </a:r>
            <a:r>
              <a:rPr lang="ru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Freepik</a:t>
            </a:r>
            <a:r>
              <a:rPr lang="ru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 </a:t>
            </a:r>
            <a:r>
              <a:rPr lang="ru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Eliana Delacour</a:t>
            </a:r>
            <a:endParaRPr sz="1000" b="1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 1">
  <p:cSld name="TITLE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3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20000"/>
                <a:lumOff val="80000"/>
              </a:schemeClr>
            </a:gs>
            <a:gs pos="35000">
              <a:schemeClr val="accent3">
                <a:lumMod val="20000"/>
                <a:lumOff val="8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КИС “SOCIS”</a:t>
            </a:r>
            <a:endParaRPr dirty="0"/>
          </a:p>
        </p:txBody>
      </p:sp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901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Карпелевич Анастасия Васильевна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Яргунькин Даниил Алексеевич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Загороднев Дмитрий Олегович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Беляев Иван Александрович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95CF43-65CE-4940-93C0-881073F7750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t>1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Фреймворк на паттерне MVC</a:t>
            </a:r>
            <a:endParaRPr dirty="0"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 Фреймворк на паттерне MVC представляет собой структуру разработки веб-приложений, где модель, представление и контроллер разделены для удобного управления и поддержки проекта. Он обеспечивает модульность, улучшает организацию кода и упрощает разработку и поддержку проектов сайтов.</a:t>
            </a:r>
            <a:endParaRPr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241EF03-BD01-422D-A1E8-03A2BD55053B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10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F97EE7-56C0-4C91-9433-AA44D03F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00" y="1142061"/>
            <a:ext cx="4506966" cy="3566778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MariaDB</a:t>
            </a:r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MariaDB - это реляционная база данных, форк MySQL, предлагающая высокую производительность, надежность и совместимость. Она часто используется в проектах сайтов для хранения и управления данными, обеспечивая быстрый доступ и надежность базы данных.</a:t>
            </a:r>
            <a:endParaRPr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80400"/>
            <a:ext cx="4267300" cy="34901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D51CDC8-CEBE-4AAB-8C26-69E6DBDC3F47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11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PhpMyAdmin</a:t>
            </a:r>
            <a:endParaRPr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PhpMyAdmin - это инструмент с открытым исходным кодом для управления базой данных MySQL или MariaDB через веб-интерфейс. Он упрощает администрирование и взаимодействие с базой данных, позволяя удобно выполнять задачи по созданию, изменению и управлению данными.</a:t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00" y="1385436"/>
            <a:ext cx="4267300" cy="237262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36F7BFAE-76B4-468F-AD36-A3685D55EF1B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12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Docker-Compose</a:t>
            </a:r>
            <a:endParaRPr/>
          </a:p>
        </p:txBody>
      </p:sp>
      <p:sp>
        <p:nvSpPr>
          <p:cNvPr id="174" name="Google Shape;174;p32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Docker-Compose - это инструмент для определения и управления многоконтейнерными приложениями с помощью Docker. Он обеспечивает удобную конфигурацию и развертывание веб-приложений, включая их зависимости и настройки, что упрощает разработку и развертывание проектов сайтов.</a:t>
            </a: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1900" y="1877375"/>
            <a:ext cx="4267300" cy="209614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34BA1BA-99B2-42D2-8C5C-4167E25EE731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13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IRC-чат</a:t>
            </a:r>
            <a:endParaRPr/>
          </a:p>
        </p:txBody>
      </p:sp>
      <p:sp>
        <p:nvSpPr>
          <p:cNvPr id="181" name="Google Shape;181;p33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IRC-чат - это протокол и система мгновенного обмена сообщениями в режиме реального времени. Он может быть полезен для обеспечения коммуникации и обратной связи между пользователями, администраторами и разработчиками.</a:t>
            </a:r>
            <a:endParaRPr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7E11C9CF-0D20-438D-A896-C96B2D50D97E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14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C051C1-BF18-4E05-B0C5-3EB487B0ED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01" t="2785" r="2055" b="2787"/>
          <a:stretch/>
        </p:blipFill>
        <p:spPr>
          <a:xfrm>
            <a:off x="4571900" y="888700"/>
            <a:ext cx="3652788" cy="336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Samba-сервер</a:t>
            </a:r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Samba-сервер - это программа, которая позволяет обмениваться файлами и печатать на удаленных компьютерах в сети. Samba-сервер может использоваться для обеспечения общего доступа к файлам, обмена ресурсами и управления сетевым хранилищем.</a:t>
            </a:r>
            <a:endParaRPr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99841A-D6C0-44A6-89B9-6CD4BD4F9E6E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15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AEE87F-A260-4AB0-B2E3-24E2C0AC963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1900" y="1003433"/>
            <a:ext cx="4256859" cy="31366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 idx="4294967295"/>
          </p:nvPr>
        </p:nvSpPr>
        <p:spPr>
          <a:xfrm>
            <a:off x="714374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Диаграммы процессов проекта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1C1D9B-1800-4635-9003-5FF1E91D1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87" y="1242400"/>
            <a:ext cx="8239225" cy="3477701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4B3732ED-2240-4687-8015-D867C3A4CF09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16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Диаграммы процессов проекта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E80656-8587-4744-9B1B-A70B6713C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42" y="1242400"/>
            <a:ext cx="8807116" cy="2916312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A968528-F69B-4A54-A4F5-575B677285D1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17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>
            <a:spLocks noGrp="1"/>
          </p:cNvSpPr>
          <p:nvPr>
            <p:ph type="title" idx="4294967295"/>
          </p:nvPr>
        </p:nvSpPr>
        <p:spPr>
          <a:xfrm>
            <a:off x="714374" y="543883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Диаграммы процессов проекта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FABB89-6BB3-446F-A089-33CF72F8D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87" y="1242400"/>
            <a:ext cx="8696425" cy="2722300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ACA35CB-8534-4345-8E5D-F744E719A009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18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Диаграммы процессов проекта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A9401A-511B-4858-A1C9-7F6989802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371" y="1242400"/>
            <a:ext cx="5073258" cy="3812141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F2845EF-5543-4763-890D-2B0F6468F1F5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19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Состав и роли команды</a:t>
            </a:r>
            <a:endParaRPr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CF85820-2518-4B83-93B3-8DC3874E30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3739" t="8607" r="4476" b="59954"/>
          <a:stretch/>
        </p:blipFill>
        <p:spPr>
          <a:xfrm>
            <a:off x="1036081" y="1242400"/>
            <a:ext cx="7071838" cy="3844879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94A1B3F-71FF-4763-AC50-D5588B490E9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>
            <a:spLocks noGrp="1"/>
          </p:cNvSpPr>
          <p:nvPr>
            <p:ph type="title" idx="4294967295"/>
          </p:nvPr>
        </p:nvSpPr>
        <p:spPr>
          <a:xfrm>
            <a:off x="714374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Диаграммы процессов проекта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91B8EF-BCB8-4446-865E-FB1B60567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495" y="1242400"/>
            <a:ext cx="5131009" cy="3855537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5E0625B-E849-421F-92C8-6DE292E870D3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20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функционала приложения</a:t>
            </a:r>
            <a:endParaRPr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EF18E38-B698-45A1-A4ED-5E70B749F9FB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21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Демонстрация сайта компании</a:t>
            </a:r>
            <a:endParaRPr dirty="0"/>
          </a:p>
        </p:txBody>
      </p:sp>
      <p:pic>
        <p:nvPicPr>
          <p:cNvPr id="230" name="Google Shape;230;p41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5624" y="1242400"/>
            <a:ext cx="5772752" cy="37773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E31336C-F802-4F83-880B-2BF294BFA45C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22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FDBC85-A787-43E8-9F2B-6F199DE4A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Личный кабинет</a:t>
            </a:r>
            <a:endParaRPr dirty="0"/>
          </a:p>
        </p:txBody>
      </p:sp>
      <p:pic>
        <p:nvPicPr>
          <p:cNvPr id="236" name="Google Shape;236;p42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4046" y="1242400"/>
            <a:ext cx="5755908" cy="37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B301691-D04F-4C84-9EED-96BB80CFEA03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23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AFE203-68AF-453B-B685-EAC0B5736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Оформление заказа</a:t>
            </a:r>
            <a:endParaRPr dirty="0"/>
          </a:p>
        </p:txBody>
      </p:sp>
      <p:pic>
        <p:nvPicPr>
          <p:cNvPr id="242" name="Google Shape;242;p43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6827" y="1242400"/>
            <a:ext cx="5770345" cy="37924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E1433E0-599F-42F7-B17C-06525C084FBE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24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Канбан доска</a:t>
            </a:r>
            <a:endParaRPr/>
          </a:p>
        </p:txBody>
      </p:sp>
      <p:pic>
        <p:nvPicPr>
          <p:cNvPr id="248" name="Google Shape;248;p44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1640" y="1242400"/>
            <a:ext cx="5760720" cy="378275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FADE612-9148-4747-9F54-8E54F29075B8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25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59F34-2050-4699-8572-A04902BBD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СУБД</a:t>
            </a:r>
            <a:endParaRPr dirty="0"/>
          </a:p>
        </p:txBody>
      </p:sp>
      <p:pic>
        <p:nvPicPr>
          <p:cNvPr id="254" name="Google Shape;254;p45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22922" y="1242400"/>
            <a:ext cx="5698156" cy="376816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46EA93C3-167E-4E31-8D54-C7DA17F942AA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26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Samba сервер</a:t>
            </a:r>
            <a:endParaRPr dirty="0"/>
          </a:p>
        </p:txBody>
      </p:sp>
      <p:pic>
        <p:nvPicPr>
          <p:cNvPr id="260" name="Google Shape;260;p46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65170" y="1242400"/>
            <a:ext cx="5813660" cy="38242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EBF8316-5FA6-4720-A6E4-C4CF301B5617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27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IRC-чат</a:t>
            </a:r>
            <a:endParaRPr dirty="0"/>
          </a:p>
        </p:txBody>
      </p:sp>
      <p:pic>
        <p:nvPicPr>
          <p:cNvPr id="266" name="Google Shape;266;p47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92981" y="1242400"/>
            <a:ext cx="5958038" cy="386477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190D30-B074-44FB-A0E2-5348A48DC16A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28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мониторинга</a:t>
            </a:r>
            <a:endParaRPr/>
          </a:p>
        </p:txBody>
      </p:sp>
      <p:pic>
        <p:nvPicPr>
          <p:cNvPr id="272" name="Google Shape;272;p48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1482" y="1242400"/>
            <a:ext cx="5881036" cy="385836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3FB5FFA-9937-4DF4-AB7F-FB1E2EE6998F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29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7FBBA-03EE-4AF1-BB22-BDDC38DFF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FF7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>
            <a:spLocks noGrp="1"/>
          </p:cNvSpPr>
          <p:nvPr>
            <p:ph type="title" idx="4294967295"/>
          </p:nvPr>
        </p:nvSpPr>
        <p:spPr>
          <a:xfrm>
            <a:off x="461012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Описание проекта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5EB916-1A26-490C-B46E-5C654D1D3A6F}"/>
              </a:ext>
            </a:extLst>
          </p:cNvPr>
          <p:cNvGrpSpPr/>
          <p:nvPr/>
        </p:nvGrpSpPr>
        <p:grpSpPr>
          <a:xfrm>
            <a:off x="1106190" y="1261651"/>
            <a:ext cx="6931620" cy="3858528"/>
            <a:chOff x="449967" y="1284972"/>
            <a:chExt cx="6931620" cy="3858528"/>
          </a:xfrm>
        </p:grpSpPr>
        <p:pic>
          <p:nvPicPr>
            <p:cNvPr id="96" name="Google Shape;96;p22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9967" y="1284972"/>
              <a:ext cx="3212447" cy="38196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22"/>
            <p:cNvPicPr preferRelativeResize="0"/>
            <p:nvPr/>
          </p:nvPicPr>
          <p:blipFill rotWithShape="1">
            <a:blip r:embed="rId4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662414" y="1323891"/>
              <a:ext cx="3719173" cy="381960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081720E-03B4-47F1-8082-62437C04C74E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 idx="4294967295"/>
          </p:nvPr>
        </p:nvSpPr>
        <p:spPr>
          <a:xfrm>
            <a:off x="714375" y="534988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Тестирование</a:t>
            </a:r>
            <a:endParaRPr dirty="0"/>
          </a:p>
        </p:txBody>
      </p:sp>
      <p:sp>
        <p:nvSpPr>
          <p:cNvPr id="278" name="Google Shape;278;p49"/>
          <p:cNvSpPr txBox="1">
            <a:spLocks noGrp="1"/>
          </p:cNvSpPr>
          <p:nvPr>
            <p:ph type="body" idx="4294967295"/>
          </p:nvPr>
        </p:nvSpPr>
        <p:spPr>
          <a:xfrm>
            <a:off x="714375" y="1242699"/>
            <a:ext cx="3857625" cy="33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" dirty="0"/>
              <a:t>Для тестирования были написаны тестовые сценарии и описаны тест кейсы. Средства автоматизированного тестирования применялись при тестировании времени отклика и кроссбраузерности.</a:t>
            </a:r>
            <a:endParaRPr dirty="0"/>
          </a:p>
        </p:txBody>
      </p:sp>
      <p:pic>
        <p:nvPicPr>
          <p:cNvPr id="279" name="Google Shape;279;p49"/>
          <p:cNvPicPr preferRelativeResize="0"/>
          <p:nvPr/>
        </p:nvPicPr>
        <p:blipFill rotWithShape="1">
          <a:blip r:embed="rId3" cstate="email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891" b="98996" l="3625" r="97625">
                        <a14:foregroundMark x1="5750" y1="25968" x2="5750" y2="25968"/>
                        <a14:foregroundMark x1="17750" y1="49928" x2="17750" y2="49928"/>
                        <a14:foregroundMark x1="6750" y1="29842" x2="6750" y2="29842"/>
                        <a14:foregroundMark x1="10625" y1="29555" x2="10625" y2="29555"/>
                        <a14:foregroundMark x1="13500" y1="29555" x2="13500" y2="29555"/>
                        <a14:foregroundMark x1="72750" y1="8034" x2="72750" y2="8034"/>
                        <a14:foregroundMark x1="91750" y1="21521" x2="91750" y2="21521"/>
                        <a14:foregroundMark x1="87750" y1="19943" x2="95750" y2="30703"/>
                        <a14:foregroundMark x1="95750" y1="30703" x2="97625" y2="43185"/>
                        <a14:foregroundMark x1="48125" y1="47920" x2="70125" y2="52654"/>
                        <a14:foregroundMark x1="34875" y1="78479" x2="36875" y2="78049"/>
                        <a14:foregroundMark x1="39125" y1="77905" x2="49125" y2="85366"/>
                        <a14:foregroundMark x1="49125" y1="85366" x2="46125" y2="91679"/>
                        <a14:foregroundMark x1="37000" y1="88092" x2="37000" y2="88092"/>
                        <a14:foregroundMark x1="32125" y1="86801" x2="50750" y2="88666"/>
                        <a14:foregroundMark x1="57250" y1="84075" x2="53125" y2="99139"/>
                        <a14:foregroundMark x1="3625" y1="33859" x2="3625" y2="33859"/>
                        <a14:foregroundMark x1="71875" y1="28694" x2="77125" y2="36585"/>
                        <a14:foregroundMark x1="51375" y1="47920" x2="60000" y2="55380"/>
                        <a14:foregroundMark x1="21125" y1="51363" x2="21125" y2="51363"/>
                        <a14:foregroundMark x1="22125" y1="49498" x2="22125" y2="49498"/>
                        <a14:foregroundMark x1="22625" y1="49928" x2="22625" y2="49928"/>
                        <a14:foregroundMark x1="21250" y1="49928" x2="24000" y2="50215"/>
                        <a14:foregroundMark x1="21250" y1="49067" x2="21500" y2="51793"/>
                        <a14:foregroundMark x1="19875" y1="45337" x2="19875" y2="454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15" t="4518"/>
          <a:stretch/>
        </p:blipFill>
        <p:spPr>
          <a:xfrm>
            <a:off x="4572000" y="854843"/>
            <a:ext cx="4036306" cy="343381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B12C899-F77D-4C60-9355-DFBA61771AD9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30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0"/>
          <p:cNvSpPr txBox="1">
            <a:spLocks noGrp="1"/>
          </p:cNvSpPr>
          <p:nvPr>
            <p:ph type="title" idx="4294967295"/>
          </p:nvPr>
        </p:nvSpPr>
        <p:spPr>
          <a:xfrm>
            <a:off x="714375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Развертывание</a:t>
            </a:r>
            <a:endParaRPr dirty="0"/>
          </a:p>
        </p:txBody>
      </p:sp>
      <p:pic>
        <p:nvPicPr>
          <p:cNvPr id="285" name="Google Shape;285;p50"/>
          <p:cNvPicPr preferRelativeResize="0"/>
          <p:nvPr/>
        </p:nvPicPr>
        <p:blipFill rotWithShape="1">
          <a:blip r:embed="rId3">
            <a:alphaModFix/>
          </a:blip>
          <a:srcRect l="11290" r="18251"/>
          <a:stretch/>
        </p:blipFill>
        <p:spPr>
          <a:xfrm>
            <a:off x="2030930" y="1242400"/>
            <a:ext cx="5082140" cy="382832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C9E7AE0-7858-431C-B185-87233C66DDBC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31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3317B-6213-4ED4-904C-0814FC7A7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1"/>
          <p:cNvSpPr txBox="1">
            <a:spLocks noGrp="1"/>
          </p:cNvSpPr>
          <p:nvPr>
            <p:ph type="title" idx="4294967295"/>
          </p:nvPr>
        </p:nvSpPr>
        <p:spPr>
          <a:xfrm>
            <a:off x="714374" y="534375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Документация разработчика</a:t>
            </a:r>
            <a:endParaRPr dirty="0"/>
          </a:p>
        </p:txBody>
      </p:sp>
      <p:pic>
        <p:nvPicPr>
          <p:cNvPr id="291" name="Google Shape;291;p51"/>
          <p:cNvPicPr preferRelativeResize="0"/>
          <p:nvPr/>
        </p:nvPicPr>
        <p:blipFill rotWithShape="1">
          <a:blip r:embed="rId4">
            <a:alphaModFix/>
          </a:blip>
          <a:srcRect l="621" r="1"/>
          <a:stretch/>
        </p:blipFill>
        <p:spPr>
          <a:xfrm>
            <a:off x="982029" y="1242400"/>
            <a:ext cx="7179941" cy="382406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7F6AC8-5AA1-4D1D-B651-C5D73F5B24B6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32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E0EE2B-95E8-47B2-BD13-3483B23E3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8295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 пользователя</a:t>
            </a:r>
            <a:endParaRPr/>
          </a:p>
        </p:txBody>
      </p:sp>
      <p:pic>
        <p:nvPicPr>
          <p:cNvPr id="297" name="Google Shape;297;p52"/>
          <p:cNvPicPr preferRelativeResize="0"/>
          <p:nvPr/>
        </p:nvPicPr>
        <p:blipFill rotWithShape="1">
          <a:blip r:embed="rId3">
            <a:alphaModFix/>
          </a:blip>
          <a:srcRect l="281" r="-1"/>
          <a:stretch/>
        </p:blipFill>
        <p:spPr>
          <a:xfrm>
            <a:off x="984292" y="1242400"/>
            <a:ext cx="7175415" cy="38191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213007-A6EC-4DFC-BE4C-B83F952EB9B8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33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4723F6-2B4A-4724-83F2-270AA280C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709" y="3800354"/>
            <a:ext cx="862863" cy="8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3"/>
          <p:cNvSpPr txBox="1">
            <a:spLocks noGrp="1"/>
          </p:cNvSpPr>
          <p:nvPr>
            <p:ph type="title" idx="4294967295"/>
          </p:nvPr>
        </p:nvSpPr>
        <p:spPr>
          <a:xfrm>
            <a:off x="714374" y="530303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Достоинства и недостатки</a:t>
            </a:r>
            <a:endParaRPr dirty="0"/>
          </a:p>
        </p:txBody>
      </p:sp>
      <p:graphicFrame>
        <p:nvGraphicFramePr>
          <p:cNvPr id="303" name="Google Shape;303;p53"/>
          <p:cNvGraphicFramePr/>
          <p:nvPr>
            <p:extLst>
              <p:ext uri="{D42A27DB-BD31-4B8C-83A1-F6EECF244321}">
                <p14:modId xmlns:p14="http://schemas.microsoft.com/office/powerpoint/2010/main" val="1820736477"/>
              </p:ext>
            </p:extLst>
          </p:nvPr>
        </p:nvGraphicFramePr>
        <p:xfrm>
          <a:off x="1572079" y="1238328"/>
          <a:ext cx="5999841" cy="3845516"/>
        </p:xfrm>
        <a:graphic>
          <a:graphicData uri="http://schemas.openxmlformats.org/drawingml/2006/table">
            <a:tbl>
              <a:tblPr>
                <a:noFill/>
                <a:tableStyleId>{3C0D2A3D-B92E-4536-AB11-A3DC4FBDD28A}</a:tableStyleId>
              </a:tblPr>
              <a:tblGrid>
                <a:gridCol w="4329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48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Golos Text"/>
                        </a:rPr>
                        <a:t>Параметр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Golos Tex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Bitrix24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SOCIS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Интеграция и функциональность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+-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Облачная платформа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Гибкость настройки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+-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Расширяемость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Простота изучения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Низкая стоимость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Отсутствие требований к Интернет-соединению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247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Отсутствие ограничений бесплатной версии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-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0" i="0" u="none" strike="noStrike" cap="none" dirty="0">
                          <a:solidFill>
                            <a:schemeClr val="dk1"/>
                          </a:solidFill>
                          <a:latin typeface="Golos Text"/>
                          <a:cs typeface="Golos Text"/>
                          <a:sym typeface="Arial"/>
                        </a:rPr>
                        <a:t>+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Golos Text"/>
                        <a:cs typeface="Golos Text"/>
                        <a:sym typeface="Arial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75A5E74-E633-46DB-BACC-53AC6521C70E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34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20000"/>
                <a:lumOff val="80000"/>
              </a:schemeClr>
            </a:gs>
            <a:gs pos="35000">
              <a:schemeClr val="accent3">
                <a:lumMod val="20000"/>
                <a:lumOff val="8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ctrTitle"/>
          </p:nvPr>
        </p:nvSpPr>
        <p:spPr>
          <a:xfrm>
            <a:off x="311699" y="11921"/>
            <a:ext cx="8520600" cy="9619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внимание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95CF43-65CE-4940-93C0-881073F775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t>35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D108B8-58AC-400F-AC55-7A072FE7DA4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6246" y="902479"/>
            <a:ext cx="6231507" cy="4154338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420282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>
            <a:spLocks noGrp="1"/>
          </p:cNvSpPr>
          <p:nvPr>
            <p:ph type="title" idx="4294967295"/>
          </p:nvPr>
        </p:nvSpPr>
        <p:spPr>
          <a:xfrm>
            <a:off x="709700" y="515913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Цели и требования</a:t>
            </a:r>
            <a:endParaRPr dirty="0"/>
          </a:p>
        </p:txBody>
      </p:sp>
      <p:sp>
        <p:nvSpPr>
          <p:cNvPr id="103" name="Google Shape;103;p23"/>
          <p:cNvSpPr txBox="1">
            <a:spLocks noGrp="1"/>
          </p:cNvSpPr>
          <p:nvPr>
            <p:ph type="body" idx="4294967295"/>
          </p:nvPr>
        </p:nvSpPr>
        <p:spPr>
          <a:xfrm>
            <a:off x="709700" y="1250782"/>
            <a:ext cx="7715250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" dirty="0"/>
              <a:t>Назначением системы является создание отказоустойчивой корпоративной инфраструктуры.</a:t>
            </a:r>
            <a:endParaRPr dirty="0"/>
          </a:p>
        </p:txBody>
      </p:sp>
      <p:pic>
        <p:nvPicPr>
          <p:cNvPr id="104" name="Google Shape;10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13" y="2067698"/>
            <a:ext cx="2829913" cy="55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25" y="3026150"/>
            <a:ext cx="2829923" cy="428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202" y="3905227"/>
            <a:ext cx="2829924" cy="826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52363" y="4402150"/>
            <a:ext cx="2829925" cy="673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58251" y="2749648"/>
            <a:ext cx="2835551" cy="68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46726" y="2067698"/>
            <a:ext cx="2835550" cy="204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63876" y="4009407"/>
            <a:ext cx="2829926" cy="61818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0839AE4B-60F3-4195-A7AA-6C8E431DBE29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4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title" idx="4294967295"/>
          </p:nvPr>
        </p:nvSpPr>
        <p:spPr>
          <a:xfrm>
            <a:off x="715000" y="534987"/>
            <a:ext cx="4013200" cy="1624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Архитектура программного продукта</a:t>
            </a:r>
            <a:endParaRPr dirty="0"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4294967295"/>
          </p:nvPr>
        </p:nvSpPr>
        <p:spPr>
          <a:xfrm>
            <a:off x="715000" y="2158999"/>
            <a:ext cx="4013200" cy="2449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Тип архитектуры:</a:t>
            </a:r>
            <a:br>
              <a:rPr lang="ru" dirty="0"/>
            </a:br>
            <a:r>
              <a:rPr lang="ru" dirty="0"/>
              <a:t>Трехуровневая архитектура / Микросервисная архитектура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AFEEE7-BE79-481C-B17D-28EE5CB38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200" y="101065"/>
            <a:ext cx="2593925" cy="4941369"/>
          </a:xfrm>
          <a:prstGeom prst="rect">
            <a:avLst/>
          </a:prstGeom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33C0CB0-9696-48E8-B058-F813D552BA4B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5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Наиболее значимые риски проекта</a:t>
            </a:r>
            <a:endParaRPr/>
          </a:p>
        </p:txBody>
      </p:sp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4800"/>
            <a:ext cx="4262177" cy="6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51973"/>
            <a:ext cx="4262177" cy="1206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625474"/>
            <a:ext cx="4253724" cy="85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0850" y="3613150"/>
            <a:ext cx="3541199" cy="148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30850" y="1127967"/>
            <a:ext cx="3541199" cy="1335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30850" y="2616406"/>
            <a:ext cx="3541202" cy="87148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C8B6026-BB86-45A4-B5A1-7ECC03C76B48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6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title" idx="4294967295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стека технологий</a:t>
            </a:r>
            <a:endParaRPr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1778C72-DF25-4B0E-A1A1-AEACC2ADAC94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7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Nginx</a:t>
            </a:r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Nginx - это веб-сервер с высокой производительностью и возможностью обработки большого количества одновременных запросов. Он часто используется в проектах сайтов для обеспечения быстродействия, масштабируемости и балансировки нагрузки.</a:t>
            </a:r>
            <a:endParaRPr/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786" r="94071">
                        <a14:foregroundMark x1="9143" y1="41556" x2="8786" y2="59000"/>
                        <a14:foregroundMark x1="8786" y1="59000" x2="10000" y2="58111"/>
                        <a14:foregroundMark x1="36143" y1="43667" x2="35714" y2="58333"/>
                        <a14:foregroundMark x1="53214" y1="43667" x2="51357" y2="48667"/>
                        <a14:foregroundMark x1="65643" y1="42667" x2="65929" y2="46556"/>
                        <a14:foregroundMark x1="65786" y1="53778" x2="65643" y2="55778"/>
                        <a14:foregroundMark x1="70643" y1="43222" x2="70500" y2="53556"/>
                        <a14:foregroundMark x1="85714" y1="43000" x2="89214" y2="47222"/>
                        <a14:foregroundMark x1="94071" y1="43444" x2="94071" y2="43444"/>
                        <a14:foregroundMark x1="94071" y1="43444" x2="94071" y2="43444"/>
                        <a14:foregroundMark x1="92571" y1="48333" x2="92571" y2="48333"/>
                        <a14:foregroundMark x1="92714" y1="49111" x2="92714" y2="49111"/>
                        <a14:foregroundMark x1="93143" y1="48111" x2="91643" y2="48667"/>
                        <a14:backgroundMark x1="92787" y1="50917" x2="93429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205" t="30286" r="2331" b="30066"/>
          <a:stretch/>
        </p:blipFill>
        <p:spPr>
          <a:xfrm>
            <a:off x="4571900" y="2027922"/>
            <a:ext cx="3903045" cy="108765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DAD0E39-F3C8-449D-B621-D15B248F7B00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8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PHP</a:t>
            </a:r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4294967295"/>
          </p:nvPr>
        </p:nvSpPr>
        <p:spPr>
          <a:xfrm>
            <a:off x="715100" y="1242450"/>
            <a:ext cx="3856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PHP - это скриптовый язык программирования, который широко применяется для разработки динамических веб-сайтов и веб-приложений. Благодаря своей популярности, готовым фреймворкам и богатой функциональности, PHP является частым выбором для создания различных функций и возможностей в проектах сайтов.</a:t>
            </a:r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4834" y1="33675" x2="63477" y2="47009"/>
                        <a14:foregroundMark x1="63477" y1="47009" x2="64307" y2="53761"/>
                        <a14:foregroundMark x1="62646" y1="31795" x2="66602" y2="47094"/>
                        <a14:foregroundMark x1="56592" y1="32735" x2="63623" y2="52991"/>
                        <a14:foregroundMark x1="46631" y1="36752" x2="62109" y2="50940"/>
                        <a14:foregroundMark x1="41650" y1="49744" x2="54834" y2="49829"/>
                        <a14:foregroundMark x1="54834" y1="49829" x2="58740" y2="48974"/>
                        <a14:foregroundMark x1="44189" y1="46410" x2="66602" y2="42650"/>
                        <a14:foregroundMark x1="66016" y1="34188" x2="68213" y2="499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573" t="15774" r="19586" b="15922"/>
          <a:stretch/>
        </p:blipFill>
        <p:spPr>
          <a:xfrm>
            <a:off x="4571900" y="1739164"/>
            <a:ext cx="2425566" cy="16651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3ACE0A2D-593C-4EF1-877B-7C5A002D0069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>
                <a:solidFill>
                  <a:schemeClr val="bg1">
                    <a:lumMod val="75000"/>
                  </a:schemeClr>
                </a:solidFill>
                <a:latin typeface="Comfortaa" pitchFamily="2" charset="0"/>
                <a:cs typeface="Segoe UI" panose="020B0502040204020203" pitchFamily="34" charset="0"/>
              </a:rPr>
              <a:pPr/>
              <a:t>9</a:t>
            </a:fld>
            <a:endParaRPr lang="ru" dirty="0">
              <a:solidFill>
                <a:schemeClr val="bg1">
                  <a:lumMod val="75000"/>
                </a:schemeClr>
              </a:solidFill>
              <a:latin typeface="Comfortaa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491</Words>
  <Application>Microsoft Office PowerPoint</Application>
  <PresentationFormat>On-screen Show (16:9)</PresentationFormat>
  <Paragraphs>112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Segoe UI</vt:lpstr>
      <vt:lpstr>Golos Text Medium</vt:lpstr>
      <vt:lpstr>Comfortaa</vt:lpstr>
      <vt:lpstr>Golos Text</vt:lpstr>
      <vt:lpstr>Bebas Neue</vt:lpstr>
      <vt:lpstr>Gantari</vt:lpstr>
      <vt:lpstr>Artificial Intelligence by Slidesgo</vt:lpstr>
      <vt:lpstr>КИС “SOCIS”</vt:lpstr>
      <vt:lpstr>Состав и роли команды</vt:lpstr>
      <vt:lpstr>Описание проекта</vt:lpstr>
      <vt:lpstr>Цели и требования</vt:lpstr>
      <vt:lpstr>Архитектура программного продукта</vt:lpstr>
      <vt:lpstr>Наиболее значимые риски проекта</vt:lpstr>
      <vt:lpstr>Описание стека технологий</vt:lpstr>
      <vt:lpstr>Nginx</vt:lpstr>
      <vt:lpstr>PHP</vt:lpstr>
      <vt:lpstr>Фреймворк на паттерне MVC</vt:lpstr>
      <vt:lpstr>MariaDB</vt:lpstr>
      <vt:lpstr>PhpMyAdmin</vt:lpstr>
      <vt:lpstr>Docker-Compose</vt:lpstr>
      <vt:lpstr>IRC-чат</vt:lpstr>
      <vt:lpstr>Samba-сервер</vt:lpstr>
      <vt:lpstr>Диаграммы процессов проекта</vt:lpstr>
      <vt:lpstr>Диаграммы процессов проекта</vt:lpstr>
      <vt:lpstr>Диаграммы процессов проекта</vt:lpstr>
      <vt:lpstr>Диаграммы процессов проекта</vt:lpstr>
      <vt:lpstr>Диаграммы процессов проекта</vt:lpstr>
      <vt:lpstr>Описание функционала приложения</vt:lpstr>
      <vt:lpstr>Демонстрация сайта компании</vt:lpstr>
      <vt:lpstr>Личный кабинет</vt:lpstr>
      <vt:lpstr>Оформление заказа</vt:lpstr>
      <vt:lpstr>Канбан доска</vt:lpstr>
      <vt:lpstr>СУБД</vt:lpstr>
      <vt:lpstr>Samba сервер</vt:lpstr>
      <vt:lpstr>IRC-чат</vt:lpstr>
      <vt:lpstr>Система мониторинга</vt:lpstr>
      <vt:lpstr>Тестирование</vt:lpstr>
      <vt:lpstr>Развертывание</vt:lpstr>
      <vt:lpstr>Документация разработчика</vt:lpstr>
      <vt:lpstr>Документация пользователя</vt:lpstr>
      <vt:lpstr>Достоинства и недостатки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КИС “SOCIS”</dc:title>
  <cp:lastModifiedBy>anastasia</cp:lastModifiedBy>
  <cp:revision>32</cp:revision>
  <dcterms:modified xsi:type="dcterms:W3CDTF">2023-06-04T15:28:16Z</dcterms:modified>
</cp:coreProperties>
</file>